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98" r:id="rId2"/>
    <p:sldMasterId id="2147483876" r:id="rId3"/>
  </p:sldMasterIdLst>
  <p:notesMasterIdLst>
    <p:notesMasterId r:id="rId27"/>
  </p:notesMasterIdLst>
  <p:sldIdLst>
    <p:sldId id="294" r:id="rId4"/>
    <p:sldId id="280" r:id="rId5"/>
    <p:sldId id="300" r:id="rId6"/>
    <p:sldId id="301" r:id="rId7"/>
    <p:sldId id="303" r:id="rId8"/>
    <p:sldId id="302" r:id="rId9"/>
    <p:sldId id="304" r:id="rId10"/>
    <p:sldId id="306" r:id="rId11"/>
    <p:sldId id="307" r:id="rId12"/>
    <p:sldId id="308" r:id="rId13"/>
    <p:sldId id="310" r:id="rId14"/>
    <p:sldId id="316" r:id="rId15"/>
    <p:sldId id="319" r:id="rId16"/>
    <p:sldId id="311" r:id="rId17"/>
    <p:sldId id="312" r:id="rId18"/>
    <p:sldId id="320" r:id="rId19"/>
    <p:sldId id="314" r:id="rId20"/>
    <p:sldId id="321" r:id="rId21"/>
    <p:sldId id="318" r:id="rId22"/>
    <p:sldId id="322" r:id="rId23"/>
    <p:sldId id="323" r:id="rId24"/>
    <p:sldId id="325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6010-6778-4901-B9EE-24F00C4C4282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64A7B-389B-4987-B27E-FBCB9013D0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5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64A7B-389B-4987-B27E-FBCB9013D0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4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1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2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0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3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6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5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7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6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26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8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8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3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8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3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4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8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1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9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0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4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7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BE90-4DE0-43C2-9F12-47C422578BE0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A5E-6E74-4C6B-B005-C5578E4891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flipH="1">
            <a:off x="2999656" y="3068960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00000"/>
                </a:solidFill>
              </a:rPr>
              <a:t>PATHOPHYSIOLOGY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6313" y="53422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IQ" sz="2800" dirty="0"/>
              <a:t>د. تماضر حامد وادي</a:t>
            </a:r>
          </a:p>
          <a:p>
            <a:pPr algn="r"/>
            <a:r>
              <a:rPr lang="ar-IQ" sz="2800" dirty="0"/>
              <a:t>فرع العلوم المختبرية </a:t>
            </a:r>
            <a:r>
              <a:rPr lang="ar-IQ" sz="2800" dirty="0" smtClean="0"/>
              <a:t>السريرية</a:t>
            </a:r>
            <a:endParaRPr lang="en-GB" sz="2800" dirty="0" smtClean="0"/>
          </a:p>
          <a:p>
            <a:pPr algn="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4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Mutations in nuclear </a:t>
            </a:r>
            <a:r>
              <a:rPr lang="en-GB" dirty="0" smtClean="0">
                <a:solidFill>
                  <a:srgbClr val="C00000"/>
                </a:solidFill>
              </a:rPr>
              <a:t>lamina and DNA damage associated </a:t>
            </a:r>
            <a:r>
              <a:rPr lang="en-GB" dirty="0">
                <a:solidFill>
                  <a:srgbClr val="C00000"/>
                </a:solidFill>
              </a:rPr>
              <a:t>with a diverse set of diseases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7032104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Over 200 diseases have been associated with mutations in </a:t>
            </a:r>
            <a:r>
              <a:rPr lang="en-GB" dirty="0" smtClean="0"/>
              <a:t>lamina </a:t>
            </a:r>
            <a:r>
              <a:rPr lang="en-GB" dirty="0"/>
              <a:t>genes. Most mutations are in </a:t>
            </a:r>
            <a:r>
              <a:rPr lang="en-GB" dirty="0" smtClean="0"/>
              <a:t>lamin</a:t>
            </a: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and lead to wide variety of phenotypes. How do mutations in one gene lead to such diverse phenotypes? Currently, we don’t know the answer. Mutations in </a:t>
            </a:r>
            <a:r>
              <a:rPr lang="en-GB" dirty="0" smtClean="0"/>
              <a:t>lamin</a:t>
            </a: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likely </a:t>
            </a:r>
            <a:r>
              <a:rPr lang="en-GB" dirty="0" smtClean="0"/>
              <a:t>affect </a:t>
            </a:r>
            <a:r>
              <a:rPr lang="en-GB" dirty="0"/>
              <a:t>nuclear structure and possible gene </a:t>
            </a:r>
            <a:r>
              <a:rPr lang="en-GB" dirty="0" smtClean="0"/>
              <a:t>expression (e.g. </a:t>
            </a:r>
            <a:r>
              <a:rPr lang="en-GB" dirty="0" smtClean="0">
                <a:solidFill>
                  <a:srgbClr val="0070C0"/>
                </a:solidFill>
              </a:rPr>
              <a:t>Atypical progeria syndrome</a:t>
            </a:r>
            <a:r>
              <a:rPr lang="en-GB" dirty="0" smtClean="0"/>
              <a:t>).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>
                <a:solidFill>
                  <a:srgbClr val="3B3835"/>
                </a:solidFill>
              </a:rPr>
              <a:t>DNA damage induces </a:t>
            </a:r>
            <a:r>
              <a:rPr lang="en-GB" dirty="0"/>
              <a:t>sequential responses to either repair the </a:t>
            </a:r>
            <a:r>
              <a:rPr lang="en-GB" dirty="0" smtClean="0"/>
              <a:t>damage, </a:t>
            </a:r>
            <a:r>
              <a:rPr lang="en-GB" dirty="0" smtClean="0">
                <a:solidFill>
                  <a:srgbClr val="3B3835"/>
                </a:solidFill>
              </a:rPr>
              <a:t>and </a:t>
            </a:r>
            <a:r>
              <a:rPr lang="en-GB" dirty="0">
                <a:solidFill>
                  <a:srgbClr val="3B3835"/>
                </a:solidFill>
              </a:rPr>
              <a:t>defects in this critical response leads to wide array of human pathologies that include : Cancer predisposition, Inflammation </a:t>
            </a:r>
            <a:r>
              <a:rPr lang="en-GB" dirty="0" smtClean="0">
                <a:solidFill>
                  <a:srgbClr val="3B3835"/>
                </a:solidFill>
              </a:rPr>
              <a:t>responses, Cell Ageing </a:t>
            </a:r>
            <a:r>
              <a:rPr lang="en-GB" dirty="0">
                <a:solidFill>
                  <a:srgbClr val="3B3835"/>
                </a:solidFill>
              </a:rPr>
              <a:t>and </a:t>
            </a:r>
            <a:r>
              <a:rPr lang="en-GB" dirty="0" smtClean="0">
                <a:solidFill>
                  <a:srgbClr val="3B3835"/>
                </a:solidFill>
              </a:rPr>
              <a:t>Neurodegeneration.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04" y="1235607"/>
            <a:ext cx="5231904" cy="5589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453" y="4437112"/>
            <a:ext cx="3240359" cy="22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2" y="-387424"/>
            <a:ext cx="9865096" cy="132556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The Cytoplasm and Its Organelles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6688" y="655166"/>
            <a:ext cx="8256240" cy="623731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The cytoplasm surrounds the </a:t>
            </a:r>
            <a:r>
              <a:rPr lang="en-GB" dirty="0" smtClean="0"/>
              <a:t>nucleus. Embedded in </a:t>
            </a:r>
            <a:r>
              <a:rPr lang="en-GB" dirty="0"/>
              <a:t>the cytoplasm are various </a:t>
            </a:r>
            <a:r>
              <a:rPr lang="en-GB" dirty="0" smtClean="0"/>
              <a:t>membrane-enclosed compartments </a:t>
            </a:r>
            <a:r>
              <a:rPr lang="en-GB" dirty="0"/>
              <a:t>(endoplasmic reticulum, Golgi </a:t>
            </a:r>
            <a:r>
              <a:rPr lang="en-GB" dirty="0" smtClean="0"/>
              <a:t>apparatus, mitochondria</a:t>
            </a:r>
            <a:r>
              <a:rPr lang="en-GB" dirty="0"/>
              <a:t>, lysosomes</a:t>
            </a:r>
            <a:r>
              <a:rPr lang="en-GB" dirty="0" smtClean="0"/>
              <a:t>). Most organelles </a:t>
            </a:r>
            <a:r>
              <a:rPr lang="en-GB" dirty="0"/>
              <a:t>are surrounded by one or </a:t>
            </a:r>
            <a:r>
              <a:rPr lang="en-GB" dirty="0" smtClean="0"/>
              <a:t>two </a:t>
            </a:r>
            <a:r>
              <a:rPr lang="en-GB" dirty="0"/>
              <a:t>lipid membranes, similar to plasma membrane, that </a:t>
            </a:r>
            <a:r>
              <a:rPr lang="en-GB" dirty="0" smtClean="0"/>
              <a:t>separate the </a:t>
            </a:r>
            <a:r>
              <a:rPr lang="en-GB" dirty="0"/>
              <a:t>organelles from the cytosol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The ribosomes, endoplasmic reticulum, and Golgi </a:t>
            </a:r>
            <a:r>
              <a:rPr lang="en-GB" dirty="0" smtClean="0"/>
              <a:t>apparatus represent </a:t>
            </a:r>
            <a:r>
              <a:rPr lang="en-GB" dirty="0"/>
              <a:t>the primary sites of protein synthesis </a:t>
            </a:r>
            <a:r>
              <a:rPr lang="en-GB" dirty="0" smtClean="0"/>
              <a:t>in the cell. </a:t>
            </a:r>
            <a:r>
              <a:rPr lang="en-GB" dirty="0"/>
              <a:t>Because these organelles lack </a:t>
            </a:r>
            <a:r>
              <a:rPr lang="en-GB" dirty="0" smtClean="0"/>
              <a:t>direct communication </a:t>
            </a:r>
            <a:r>
              <a:rPr lang="en-GB" dirty="0"/>
              <a:t>with the cytosol, they use transport </a:t>
            </a:r>
            <a:r>
              <a:rPr lang="en-GB" dirty="0" smtClean="0"/>
              <a:t>vesicles to </a:t>
            </a:r>
            <a:r>
              <a:rPr lang="en-GB" dirty="0"/>
              <a:t>move newly synthesized proteins, membrane </a:t>
            </a:r>
            <a:r>
              <a:rPr lang="en-GB" dirty="0" smtClean="0"/>
              <a:t>components, and </a:t>
            </a:r>
            <a:r>
              <a:rPr lang="en-GB" dirty="0"/>
              <a:t>soluble molecules from one organelle </a:t>
            </a:r>
            <a:r>
              <a:rPr lang="en-GB" dirty="0" smtClean="0"/>
              <a:t>to another</a:t>
            </a:r>
            <a:r>
              <a:rPr lang="en-GB" dirty="0"/>
              <a:t>. These transport vesicles bud off from the </a:t>
            </a:r>
            <a:r>
              <a:rPr lang="en-GB" dirty="0" smtClean="0"/>
              <a:t>membrane of </a:t>
            </a:r>
            <a:r>
              <a:rPr lang="en-GB" dirty="0"/>
              <a:t>one organelle and fuse with another, </a:t>
            </a:r>
            <a:r>
              <a:rPr lang="en-GB" dirty="0" smtClean="0"/>
              <a:t>carrying the </a:t>
            </a:r>
            <a:r>
              <a:rPr lang="en-GB" dirty="0"/>
              <a:t>transported material.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1340768"/>
            <a:ext cx="41433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872208"/>
            <a:ext cx="5447928" cy="5013176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27648" y="-387424"/>
            <a:ext cx="8066112" cy="1325563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Ribosomes structure and function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404664"/>
            <a:ext cx="6806713" cy="6453336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The ribosomes are small particles of </a:t>
            </a:r>
            <a:r>
              <a:rPr lang="en-GB" dirty="0" smtClean="0"/>
              <a:t>nucleoproteins (</a:t>
            </a:r>
            <a:r>
              <a:rPr lang="en-GB" dirty="0" err="1" smtClean="0"/>
              <a:t>rRNA</a:t>
            </a:r>
            <a:r>
              <a:rPr lang="en-GB" dirty="0" smtClean="0"/>
              <a:t> </a:t>
            </a:r>
            <a:r>
              <a:rPr lang="en-GB" dirty="0"/>
              <a:t>and proteins) that are held together </a:t>
            </a:r>
            <a:r>
              <a:rPr lang="en-GB" dirty="0" smtClean="0"/>
              <a:t>by a </a:t>
            </a:r>
            <a:r>
              <a:rPr lang="en-GB" dirty="0"/>
              <a:t>strand of mRNA to form polyribosomes (also </a:t>
            </a:r>
            <a:r>
              <a:rPr lang="en-GB" dirty="0" smtClean="0"/>
              <a:t>called </a:t>
            </a:r>
            <a:r>
              <a:rPr lang="en-GB" dirty="0" err="1" smtClean="0"/>
              <a:t>polysomes</a:t>
            </a:r>
            <a:r>
              <a:rPr lang="en-GB" dirty="0"/>
              <a:t>). </a:t>
            </a:r>
            <a:r>
              <a:rPr lang="en-GB" dirty="0" err="1"/>
              <a:t>Polysomes</a:t>
            </a:r>
            <a:r>
              <a:rPr lang="en-GB" dirty="0"/>
              <a:t> exist as isolated clusters of </a:t>
            </a:r>
            <a:r>
              <a:rPr lang="en-GB" dirty="0" smtClean="0"/>
              <a:t>free ribosomes </a:t>
            </a:r>
            <a:r>
              <a:rPr lang="en-GB" dirty="0"/>
              <a:t>within the cytoplasm or attached to the </a:t>
            </a:r>
            <a:r>
              <a:rPr lang="en-GB" dirty="0" smtClean="0"/>
              <a:t>membrane of </a:t>
            </a:r>
            <a:r>
              <a:rPr lang="en-GB" dirty="0"/>
              <a:t>the endoplasmic </a:t>
            </a:r>
            <a:r>
              <a:rPr lang="en-GB" dirty="0" smtClean="0"/>
              <a:t>reticulum.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Free ribosomes are </a:t>
            </a:r>
            <a:r>
              <a:rPr lang="en-GB" dirty="0"/>
              <a:t>involved in the synthesis of proteins, </a:t>
            </a:r>
            <a:r>
              <a:rPr lang="en-GB" dirty="0" smtClean="0"/>
              <a:t>mainly enzymes </a:t>
            </a:r>
            <a:r>
              <a:rPr lang="en-GB" dirty="0"/>
              <a:t>that aid in the control of cell function, </a:t>
            </a:r>
            <a:r>
              <a:rPr lang="en-GB" dirty="0" smtClean="0"/>
              <a:t>whereas those </a:t>
            </a:r>
            <a:r>
              <a:rPr lang="en-GB" dirty="0"/>
              <a:t>attached to the endoplasmic </a:t>
            </a:r>
            <a:r>
              <a:rPr lang="en-GB" dirty="0" smtClean="0"/>
              <a:t>reticulum translate mRNAs </a:t>
            </a:r>
            <a:r>
              <a:rPr lang="en-GB" dirty="0"/>
              <a:t>that code for </a:t>
            </a:r>
            <a:r>
              <a:rPr lang="en-GB" dirty="0" smtClean="0"/>
              <a:t>proteins </a:t>
            </a:r>
            <a:r>
              <a:rPr lang="en-GB" dirty="0"/>
              <a:t>secreted from the </a:t>
            </a:r>
            <a:r>
              <a:rPr lang="en-GB" dirty="0" smtClean="0"/>
              <a:t>cell or </a:t>
            </a:r>
            <a:r>
              <a:rPr lang="en-GB" dirty="0"/>
              <a:t>stored within the cell (e.g., granules in white </a:t>
            </a:r>
            <a:r>
              <a:rPr lang="en-GB" dirty="0" smtClean="0"/>
              <a:t>blood cells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96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192" y="0"/>
            <a:ext cx="12192000" cy="1325563"/>
          </a:xfrm>
        </p:spPr>
        <p:txBody>
          <a:bodyPr/>
          <a:lstStyle/>
          <a:p>
            <a:pPr algn="ctr" fontAlgn="base"/>
            <a:r>
              <a:rPr lang="en-GB" b="1" dirty="0" err="1">
                <a:solidFill>
                  <a:srgbClr val="C00000"/>
                </a:solidFill>
              </a:rPr>
              <a:t>Ribosomopathies</a:t>
            </a:r>
            <a:r>
              <a:rPr lang="en-GB" b="1" dirty="0">
                <a:solidFill>
                  <a:srgbClr val="C00000"/>
                </a:solidFill>
              </a:rPr>
              <a:t>: human disorders of ribosome dysfunction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57982"/>
            <a:ext cx="121920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 err="1"/>
              <a:t>Ribosomopathies</a:t>
            </a:r>
            <a:r>
              <a:rPr lang="en-GB" dirty="0"/>
              <a:t> compose a collection of disorders in which genetic abnormalities cause impaired ribosome biogenesis and function, resulting in specific clinical phenotypes. </a:t>
            </a:r>
            <a:endParaRPr lang="en-GB" dirty="0" smtClean="0"/>
          </a:p>
          <a:p>
            <a:pPr algn="just"/>
            <a:r>
              <a:rPr lang="en-GB" dirty="0" smtClean="0"/>
              <a:t>Congenital </a:t>
            </a:r>
            <a:r>
              <a:rPr lang="en-GB" dirty="0"/>
              <a:t>mutations in </a:t>
            </a:r>
            <a:r>
              <a:rPr lang="en-GB" i="1" dirty="0"/>
              <a:t>RPS19</a:t>
            </a:r>
            <a:r>
              <a:rPr lang="en-GB" dirty="0"/>
              <a:t> and other genes encoding ribosomal proteins cause </a:t>
            </a:r>
            <a:r>
              <a:rPr lang="en-GB" dirty="0">
                <a:solidFill>
                  <a:srgbClr val="0070C0"/>
                </a:solidFill>
              </a:rPr>
              <a:t>Diamond-</a:t>
            </a:r>
            <a:r>
              <a:rPr lang="en-GB" dirty="0" err="1">
                <a:solidFill>
                  <a:srgbClr val="0070C0"/>
                </a:solidFill>
              </a:rPr>
              <a:t>Blackfan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anemia</a:t>
            </a:r>
            <a:r>
              <a:rPr lang="en-GB" dirty="0"/>
              <a:t>, a rare congenital bone marrow failure </a:t>
            </a:r>
            <a:r>
              <a:rPr lang="en-GB" dirty="0" smtClean="0"/>
              <a:t>syndrome. </a:t>
            </a:r>
          </a:p>
        </p:txBody>
      </p:sp>
    </p:spTree>
    <p:extLst>
      <p:ext uri="{BB962C8B-B14F-4D97-AF65-F5344CB8AC3E}">
        <p14:creationId xmlns:p14="http://schemas.microsoft.com/office/powerpoint/2010/main" val="3151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68" y="1"/>
            <a:ext cx="7994104" cy="90872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Endoplasmic reticulum structure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7536160" cy="6696744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The endoplasmic </a:t>
            </a:r>
            <a:r>
              <a:rPr lang="en-GB" dirty="0" smtClean="0"/>
              <a:t>reticulum (ER</a:t>
            </a:r>
            <a:r>
              <a:rPr lang="en-GB" dirty="0"/>
              <a:t>) is an extensive system of paired membranes </a:t>
            </a:r>
            <a:r>
              <a:rPr lang="en-GB" dirty="0" smtClean="0"/>
              <a:t>and flat vesicles.</a:t>
            </a:r>
          </a:p>
          <a:p>
            <a:pPr algn="just"/>
            <a:r>
              <a:rPr lang="en-GB" dirty="0" smtClean="0"/>
              <a:t>Between </a:t>
            </a:r>
            <a:r>
              <a:rPr lang="en-GB" dirty="0"/>
              <a:t>the paired ER membranes is a </a:t>
            </a:r>
            <a:r>
              <a:rPr lang="en-GB" dirty="0" smtClean="0"/>
              <a:t>fluid filled space </a:t>
            </a:r>
            <a:r>
              <a:rPr lang="en-GB" dirty="0"/>
              <a:t>called the </a:t>
            </a:r>
            <a:r>
              <a:rPr lang="en-GB" i="1" dirty="0"/>
              <a:t>matrix. </a:t>
            </a:r>
            <a:r>
              <a:rPr lang="en-GB" dirty="0"/>
              <a:t>The matrix connects </a:t>
            </a:r>
            <a:r>
              <a:rPr lang="en-GB" dirty="0" smtClean="0"/>
              <a:t>the space </a:t>
            </a:r>
            <a:r>
              <a:rPr lang="en-GB" dirty="0"/>
              <a:t>between the two membranes of the nuclear </a:t>
            </a:r>
            <a:r>
              <a:rPr lang="en-GB" dirty="0" smtClean="0"/>
              <a:t>envelope, the </a:t>
            </a:r>
            <a:r>
              <a:rPr lang="en-GB" dirty="0"/>
              <a:t>cell membrane, and various </a:t>
            </a:r>
            <a:r>
              <a:rPr lang="en-GB" dirty="0" smtClean="0"/>
              <a:t>cytoplasmic organelles. </a:t>
            </a:r>
          </a:p>
          <a:p>
            <a:pPr algn="just"/>
            <a:r>
              <a:rPr lang="en-GB" dirty="0" smtClean="0"/>
              <a:t>Two </a:t>
            </a:r>
            <a:r>
              <a:rPr lang="en-GB" dirty="0"/>
              <a:t>forms of ER exist in cells: rough and </a:t>
            </a:r>
            <a:r>
              <a:rPr lang="en-GB" dirty="0" smtClean="0"/>
              <a:t>smooth. </a:t>
            </a:r>
            <a:r>
              <a:rPr lang="en-GB" i="1" dirty="0" smtClean="0"/>
              <a:t>Rough </a:t>
            </a:r>
            <a:r>
              <a:rPr lang="en-GB" i="1" dirty="0"/>
              <a:t>ER </a:t>
            </a:r>
            <a:r>
              <a:rPr lang="en-GB" dirty="0"/>
              <a:t>is studded with ribosomes attached to </a:t>
            </a:r>
            <a:r>
              <a:rPr lang="en-GB" dirty="0" smtClean="0"/>
              <a:t>specific binding </a:t>
            </a:r>
            <a:r>
              <a:rPr lang="en-GB" dirty="0"/>
              <a:t>sites on the membrane</a:t>
            </a:r>
            <a:r>
              <a:rPr lang="en-GB" dirty="0" smtClean="0"/>
              <a:t>. </a:t>
            </a:r>
          </a:p>
          <a:p>
            <a:pPr algn="just"/>
            <a:r>
              <a:rPr lang="en-GB" dirty="0" smtClean="0"/>
              <a:t>The </a:t>
            </a:r>
            <a:r>
              <a:rPr lang="en-GB" i="1" dirty="0"/>
              <a:t>smooth ER </a:t>
            </a:r>
            <a:r>
              <a:rPr lang="en-GB" dirty="0"/>
              <a:t>is free of ribosomes and is </a:t>
            </a:r>
            <a:r>
              <a:rPr lang="en-GB" dirty="0" smtClean="0"/>
              <a:t>continuous with </a:t>
            </a:r>
            <a:r>
              <a:rPr lang="en-GB" dirty="0"/>
              <a:t>the rough ER.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95264"/>
            <a:ext cx="4727848" cy="45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12192000" cy="616530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 It </a:t>
            </a:r>
            <a:r>
              <a:rPr lang="en-GB" dirty="0"/>
              <a:t>functions as a tubular communication </a:t>
            </a:r>
            <a:r>
              <a:rPr lang="en-GB" dirty="0" smtClean="0"/>
              <a:t>system for </a:t>
            </a:r>
            <a:r>
              <a:rPr lang="en-GB" dirty="0"/>
              <a:t>transporting </a:t>
            </a:r>
            <a:r>
              <a:rPr lang="en-GB" dirty="0" smtClean="0"/>
              <a:t>various substances </a:t>
            </a:r>
            <a:r>
              <a:rPr lang="en-GB" dirty="0"/>
              <a:t>from one part </a:t>
            </a:r>
            <a:r>
              <a:rPr lang="en-GB" dirty="0" smtClean="0"/>
              <a:t>of the </a:t>
            </a:r>
            <a:r>
              <a:rPr lang="en-GB" dirty="0"/>
              <a:t>cell to another. </a:t>
            </a:r>
            <a:endParaRPr lang="en-GB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The multiple </a:t>
            </a:r>
            <a:r>
              <a:rPr lang="en-GB" dirty="0"/>
              <a:t>enzyme systems attached to the ER membranes </a:t>
            </a:r>
            <a:r>
              <a:rPr lang="en-GB" dirty="0" smtClean="0"/>
              <a:t>provide </a:t>
            </a:r>
            <a:r>
              <a:rPr lang="en-GB" dirty="0"/>
              <a:t>the machinery for a major share of the cell’s metabolic functions</a:t>
            </a:r>
            <a:r>
              <a:rPr lang="en-GB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Proteins produced by the rough ER </a:t>
            </a:r>
            <a:r>
              <a:rPr lang="en-GB" dirty="0" smtClean="0"/>
              <a:t>are used </a:t>
            </a:r>
            <a:r>
              <a:rPr lang="en-GB" dirty="0"/>
              <a:t>in the generation of lysosomal </a:t>
            </a:r>
            <a:r>
              <a:rPr lang="en-GB" dirty="0" smtClean="0"/>
              <a:t>enzymes.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rough ER segregates these proteins from other components of the cytoplasm and modifies their structure for a specific function. </a:t>
            </a:r>
            <a:endParaRPr lang="en-GB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smooth ER does not participate in protein synthesis; instead, its enzymes are involved in the synthesis of lipid molecules, regulation of intracellular calcium, and metabolism and detoxification of certain hormones and drugs. </a:t>
            </a:r>
            <a:endParaRPr lang="en-GB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The smooth ER </a:t>
            </a:r>
            <a:r>
              <a:rPr lang="en-GB" dirty="0"/>
              <a:t>is the site of lipid, lipoprotein, and steroid hormone synthesis</a:t>
            </a:r>
            <a:r>
              <a:rPr lang="en-GB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The smooth ER of the liver is involved in glycogen storage and metabolism of lipid-soluble drugs.</a:t>
            </a:r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  <a:p>
            <a:pPr marL="514350" indent="-514350" algn="just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35560" y="2771"/>
            <a:ext cx="8066112" cy="68992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Endoplasmic reticulum function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2994"/>
            <a:ext cx="8426152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Endoplasmic reticulum </a:t>
            </a:r>
            <a:r>
              <a:rPr lang="en-GB" dirty="0" smtClean="0">
                <a:solidFill>
                  <a:srgbClr val="C00000"/>
                </a:solidFill>
              </a:rPr>
              <a:t>dysfunction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 </a:t>
            </a:r>
            <a:r>
              <a:rPr lang="en-GB" dirty="0" smtClean="0"/>
              <a:t>Endoplasmic reticulum </a:t>
            </a:r>
            <a:r>
              <a:rPr lang="en-GB" dirty="0"/>
              <a:t>dysfunction might have an important part to play in a range of neurological disorders, </a:t>
            </a:r>
            <a:r>
              <a:rPr lang="en-GB" dirty="0" smtClean="0"/>
              <a:t>including:</a:t>
            </a:r>
            <a:r>
              <a:rPr lang="en-GB" dirty="0"/>
              <a:t> 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erebral ischaemia</a:t>
            </a:r>
            <a:r>
              <a:rPr lang="en-GB" dirty="0"/>
              <a:t> 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leep apnoea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Alzheimer's disease</a:t>
            </a:r>
            <a:r>
              <a:rPr lang="en-GB" dirty="0"/>
              <a:t> 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</a:t>
            </a:r>
            <a:r>
              <a:rPr lang="en-GB" dirty="0" smtClean="0"/>
              <a:t>ultiple sclerosis</a:t>
            </a:r>
            <a:r>
              <a:rPr lang="en-GB" dirty="0"/>
              <a:t> 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myotrophic </a:t>
            </a:r>
            <a:r>
              <a:rPr lang="en-GB" dirty="0"/>
              <a:t>lateral </a:t>
            </a:r>
            <a:r>
              <a:rPr lang="en-GB" dirty="0" smtClean="0"/>
              <a:t>sclerosis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</a:t>
            </a:r>
            <a:r>
              <a:rPr lang="en-GB" dirty="0" smtClean="0"/>
              <a:t>he</a:t>
            </a:r>
            <a:r>
              <a:rPr lang="en-GB" dirty="0"/>
              <a:t> prion </a:t>
            </a:r>
            <a:r>
              <a:rPr lang="en-GB" dirty="0" smtClean="0"/>
              <a:t>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familial encephalopathy with </a:t>
            </a:r>
            <a:r>
              <a:rPr lang="en-GB" dirty="0" err="1"/>
              <a:t>neuroserpin</a:t>
            </a:r>
            <a:r>
              <a:rPr lang="en-GB" dirty="0"/>
              <a:t> inclusion bodies.</a:t>
            </a:r>
          </a:p>
        </p:txBody>
      </p:sp>
    </p:spTree>
    <p:extLst>
      <p:ext uri="{BB962C8B-B14F-4D97-AF65-F5344CB8AC3E}">
        <p14:creationId xmlns:p14="http://schemas.microsoft.com/office/powerpoint/2010/main" val="1160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lgi apparatu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556792"/>
            <a:ext cx="489654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98240" y="-243408"/>
            <a:ext cx="9794304" cy="1325563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Golgi </a:t>
            </a:r>
            <a:r>
              <a:rPr lang="en-GB" sz="4800" dirty="0" smtClean="0">
                <a:solidFill>
                  <a:srgbClr val="C00000"/>
                </a:solidFill>
              </a:rPr>
              <a:t>apparatus structure and function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5109" y="620688"/>
            <a:ext cx="7285027" cy="6237312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The Golgi </a:t>
            </a:r>
            <a:r>
              <a:rPr lang="en-GB" dirty="0" smtClean="0"/>
              <a:t>apparatus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i="1" dirty="0" smtClean="0"/>
              <a:t>Golgi complex)  </a:t>
            </a:r>
            <a:r>
              <a:rPr lang="en-GB" dirty="0"/>
              <a:t>consists of stacks of thin, </a:t>
            </a:r>
            <a:r>
              <a:rPr lang="en-GB" dirty="0" smtClean="0"/>
              <a:t>flattened vesicles </a:t>
            </a:r>
            <a:r>
              <a:rPr lang="en-GB" dirty="0"/>
              <a:t>or </a:t>
            </a:r>
            <a:r>
              <a:rPr lang="en-GB" dirty="0" smtClean="0"/>
              <a:t>sacs.</a:t>
            </a:r>
          </a:p>
          <a:p>
            <a:pPr marL="0" indent="0" algn="just">
              <a:buNone/>
            </a:pPr>
            <a:r>
              <a:rPr lang="en-GB" dirty="0" smtClean="0"/>
              <a:t> </a:t>
            </a:r>
          </a:p>
          <a:p>
            <a:pPr algn="just"/>
            <a:r>
              <a:rPr lang="en-GB" dirty="0" smtClean="0"/>
              <a:t>These </a:t>
            </a:r>
            <a:r>
              <a:rPr lang="en-GB" dirty="0"/>
              <a:t>Golgi </a:t>
            </a:r>
            <a:r>
              <a:rPr lang="en-GB" dirty="0" smtClean="0"/>
              <a:t>bodies are </a:t>
            </a:r>
            <a:r>
              <a:rPr lang="en-GB" dirty="0"/>
              <a:t>found near the nucleus and function in </a:t>
            </a:r>
            <a:r>
              <a:rPr lang="en-GB" dirty="0" smtClean="0"/>
              <a:t>association with </a:t>
            </a:r>
            <a:r>
              <a:rPr lang="en-GB" dirty="0"/>
              <a:t>the ER. Substances produced in the ER are </a:t>
            </a:r>
            <a:r>
              <a:rPr lang="en-GB" dirty="0" smtClean="0"/>
              <a:t>carried to </a:t>
            </a:r>
            <a:r>
              <a:rPr lang="en-GB" dirty="0"/>
              <a:t>the Golgi complex in small, membrane-covered </a:t>
            </a:r>
            <a:r>
              <a:rPr lang="en-GB" dirty="0" smtClean="0"/>
              <a:t>transport vesicles</a:t>
            </a:r>
            <a:r>
              <a:rPr lang="en-GB" dirty="0"/>
              <a:t>. </a:t>
            </a:r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Golgi complex </a:t>
            </a:r>
            <a:r>
              <a:rPr lang="en-GB" dirty="0" smtClean="0"/>
              <a:t>modifies the large inactive proteins and </a:t>
            </a:r>
            <a:r>
              <a:rPr lang="en-GB" dirty="0"/>
              <a:t>packages them into </a:t>
            </a:r>
            <a:r>
              <a:rPr lang="en-GB" dirty="0" smtClean="0"/>
              <a:t>secretory granules </a:t>
            </a:r>
            <a:r>
              <a:rPr lang="en-GB" dirty="0"/>
              <a:t>or </a:t>
            </a:r>
            <a:r>
              <a:rPr lang="en-GB" dirty="0" smtClean="0"/>
              <a:t>vesicles (e.g. insulin). 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Golgi </a:t>
            </a:r>
            <a:r>
              <a:rPr lang="en-GB" dirty="0" smtClean="0"/>
              <a:t>complex is </a:t>
            </a:r>
            <a:r>
              <a:rPr lang="en-GB" dirty="0"/>
              <a:t>thought to produce large carbohydrate molecules </a:t>
            </a:r>
            <a:r>
              <a:rPr lang="en-GB" dirty="0" smtClean="0"/>
              <a:t>that combine </a:t>
            </a:r>
            <a:r>
              <a:rPr lang="en-GB" dirty="0"/>
              <a:t>with proteins produced by the rough ER </a:t>
            </a:r>
            <a:r>
              <a:rPr lang="en-GB" dirty="0" smtClean="0"/>
              <a:t>to form glycoproteins.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7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0"/>
            <a:ext cx="11090448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Human Diseases Associated </a:t>
            </a:r>
            <a:r>
              <a:rPr lang="en-GB" b="1" dirty="0" smtClean="0">
                <a:solidFill>
                  <a:srgbClr val="C00000"/>
                </a:solidFill>
              </a:rPr>
              <a:t>with Golgi Disorders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51384" y="1052736"/>
            <a:ext cx="11161240" cy="5805264"/>
            <a:chOff x="551384" y="1052736"/>
            <a:chExt cx="11161240" cy="580526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84" y="1052736"/>
              <a:ext cx="11161240" cy="580526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4" y="5733256"/>
              <a:ext cx="11017224" cy="112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9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7320136" cy="6165304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L</a:t>
            </a:r>
            <a:r>
              <a:rPr lang="en-GB" dirty="0" smtClean="0"/>
              <a:t>ysosomes </a:t>
            </a:r>
            <a:r>
              <a:rPr lang="en-GB" dirty="0"/>
              <a:t>are small, membrane-enclosed sacs filled </a:t>
            </a:r>
            <a:r>
              <a:rPr lang="en-GB" dirty="0" smtClean="0"/>
              <a:t>with hydrolytic </a:t>
            </a:r>
            <a:r>
              <a:rPr lang="en-GB" dirty="0"/>
              <a:t>enzymes. All of the lysosomal enzymes are acid hydrolases, thus the lysosomes provide an acid environment by maintaining a pH of approximately 5.0 in their interior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The lysosomes are </a:t>
            </a:r>
            <a:r>
              <a:rPr lang="en-GB" dirty="0"/>
              <a:t>the </a:t>
            </a:r>
            <a:r>
              <a:rPr lang="en-GB" dirty="0" smtClean="0"/>
              <a:t>digestive organelles in </a:t>
            </a:r>
            <a:r>
              <a:rPr lang="en-GB" dirty="0"/>
              <a:t>the </a:t>
            </a:r>
            <a:r>
              <a:rPr lang="en-GB" dirty="0" smtClean="0"/>
              <a:t>cell.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lysosomal enzymes can break down most proteins, carbohydrates, and lipids to their basic </a:t>
            </a:r>
            <a:r>
              <a:rPr lang="en-GB" dirty="0" smtClean="0"/>
              <a:t>constituents</a:t>
            </a:r>
            <a:r>
              <a:rPr lang="en-GB" dirty="0"/>
              <a:t>.</a:t>
            </a:r>
            <a:endParaRPr lang="en-GB" dirty="0" smtClean="0"/>
          </a:p>
          <a:p>
            <a:pPr algn="just"/>
            <a:r>
              <a:rPr lang="en-GB" dirty="0" smtClean="0"/>
              <a:t>Lysosomes </a:t>
            </a:r>
            <a:r>
              <a:rPr lang="en-GB" dirty="0"/>
              <a:t>are also repositories where cells accumulate abnormal substances that cannot be completely digested or broken down.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07568" y="-171400"/>
            <a:ext cx="7994104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Lysosomes structure and function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lysosome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132856"/>
            <a:ext cx="494387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5560" y="188641"/>
            <a:ext cx="9001000" cy="1470025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C00000"/>
                </a:solidFill>
              </a:rPr>
              <a:t>What is molecular </a:t>
            </a:r>
            <a:r>
              <a:rPr lang="en-GB" sz="4800" dirty="0">
                <a:solidFill>
                  <a:srgbClr val="C00000"/>
                </a:solidFill>
              </a:rPr>
              <a:t>p</a:t>
            </a:r>
            <a:r>
              <a:rPr lang="en-GB" sz="4800" dirty="0" smtClean="0">
                <a:solidFill>
                  <a:srgbClr val="C00000"/>
                </a:solidFill>
              </a:rPr>
              <a:t>athology?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9376" y="2924944"/>
            <a:ext cx="1130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/>
              <a:t>Molecular pathology: is the study of diseases at molecular level and includes detection and diagnosis of abnormalities at the level of DNA of the cell.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350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664" y="-243408"/>
            <a:ext cx="6408712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Lysosomal storage </a:t>
            </a:r>
            <a:r>
              <a:rPr lang="en-GB" dirty="0" smtClean="0">
                <a:solidFill>
                  <a:srgbClr val="C00000"/>
                </a:solidFill>
              </a:rPr>
              <a:t>diseases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5025445"/>
          </a:xfrm>
        </p:spPr>
        <p:txBody>
          <a:bodyPr/>
          <a:lstStyle/>
          <a:p>
            <a:pPr algn="just"/>
            <a:r>
              <a:rPr lang="en-GB" dirty="0"/>
              <a:t>Lysosomal storage disorders are caused by lysosomal dysfunction usually as a consequence of deficiency of a single enzyme required for the metabolism of </a:t>
            </a:r>
            <a:r>
              <a:rPr lang="en-GB" dirty="0" smtClean="0"/>
              <a:t>lipids and</a:t>
            </a:r>
            <a:r>
              <a:rPr lang="en-GB" dirty="0"/>
              <a:t> </a:t>
            </a:r>
            <a:r>
              <a:rPr lang="en-GB" dirty="0" smtClean="0"/>
              <a:t>glycoproteins.</a:t>
            </a:r>
            <a:r>
              <a:rPr lang="en-GB" dirty="0"/>
              <a:t> 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Examples:</a:t>
            </a:r>
          </a:p>
          <a:p>
            <a:pPr marL="0" indent="0" algn="just">
              <a:buNone/>
            </a:pPr>
            <a:r>
              <a:rPr lang="en-GB" dirty="0"/>
              <a:t>  </a:t>
            </a:r>
            <a:r>
              <a:rPr lang="en-GB" dirty="0" smtClean="0">
                <a:solidFill>
                  <a:srgbClr val="0070C0"/>
                </a:solidFill>
              </a:rPr>
              <a:t>  </a:t>
            </a:r>
            <a:r>
              <a:rPr lang="en-GB" dirty="0" err="1" smtClean="0">
                <a:solidFill>
                  <a:srgbClr val="0070C0"/>
                </a:solidFill>
              </a:rPr>
              <a:t>Niemann</a:t>
            </a:r>
            <a:r>
              <a:rPr lang="en-GB" dirty="0" smtClean="0">
                <a:solidFill>
                  <a:srgbClr val="0070C0"/>
                </a:solidFill>
              </a:rPr>
              <a:t>–Pick </a:t>
            </a:r>
            <a:r>
              <a:rPr lang="en-GB" dirty="0">
                <a:solidFill>
                  <a:srgbClr val="0070C0"/>
                </a:solidFill>
              </a:rPr>
              <a:t>disease, type </a:t>
            </a:r>
            <a:r>
              <a:rPr lang="en-GB" dirty="0" smtClean="0">
                <a:solidFill>
                  <a:srgbClr val="0070C0"/>
                </a:solidFill>
              </a:rPr>
              <a:t>C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r>
              <a:rPr lang="en-GB" dirty="0" smtClean="0">
                <a:solidFill>
                  <a:srgbClr val="0070C0"/>
                </a:solidFill>
              </a:rPr>
              <a:t>    </a:t>
            </a:r>
            <a:r>
              <a:rPr lang="en-GB" dirty="0" err="1" smtClean="0">
                <a:solidFill>
                  <a:srgbClr val="0070C0"/>
                </a:solidFill>
              </a:rPr>
              <a:t>Fabry</a:t>
            </a:r>
            <a:r>
              <a:rPr lang="en-GB" dirty="0" smtClean="0">
                <a:solidFill>
                  <a:srgbClr val="0070C0"/>
                </a:solidFill>
              </a:rPr>
              <a:t> disease</a:t>
            </a:r>
            <a:r>
              <a:rPr lang="en-GB" dirty="0"/>
              <a:t> and </a:t>
            </a:r>
            <a:r>
              <a:rPr lang="en-GB" dirty="0">
                <a:solidFill>
                  <a:srgbClr val="0070C0"/>
                </a:solidFill>
              </a:rPr>
              <a:t>Hunter syndrome</a:t>
            </a:r>
            <a:r>
              <a:rPr lang="en-GB" dirty="0"/>
              <a:t> </a:t>
            </a:r>
            <a:r>
              <a:rPr lang="en-GB" dirty="0">
                <a:solidFill>
                  <a:srgbClr val="0070C0"/>
                </a:solidFill>
              </a:rPr>
              <a:t>(MPS II).</a:t>
            </a:r>
          </a:p>
        </p:txBody>
      </p:sp>
    </p:spTree>
    <p:extLst>
      <p:ext uri="{BB962C8B-B14F-4D97-AF65-F5344CB8AC3E}">
        <p14:creationId xmlns:p14="http://schemas.microsoft.com/office/powerpoint/2010/main" val="22594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36104"/>
            <a:ext cx="8112224" cy="602128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The </a:t>
            </a:r>
            <a:r>
              <a:rPr lang="en-GB" dirty="0"/>
              <a:t>mitochondria are composed of two </a:t>
            </a:r>
            <a:r>
              <a:rPr lang="en-GB" dirty="0" smtClean="0"/>
              <a:t>membranes: an </a:t>
            </a:r>
            <a:r>
              <a:rPr lang="en-GB" dirty="0">
                <a:solidFill>
                  <a:srgbClr val="FF0000"/>
                </a:solidFill>
              </a:rPr>
              <a:t>outer membrane </a:t>
            </a:r>
            <a:r>
              <a:rPr lang="en-GB" dirty="0"/>
              <a:t>that encloses the periphery of </a:t>
            </a:r>
            <a:r>
              <a:rPr lang="en-GB" dirty="0" smtClean="0"/>
              <a:t>the mitochondrion </a:t>
            </a:r>
            <a:r>
              <a:rPr lang="en-GB" dirty="0"/>
              <a:t>and an </a:t>
            </a:r>
            <a:r>
              <a:rPr lang="en-GB" dirty="0">
                <a:solidFill>
                  <a:srgbClr val="FF0000"/>
                </a:solidFill>
              </a:rPr>
              <a:t>inner membrane </a:t>
            </a:r>
            <a:r>
              <a:rPr lang="en-GB" dirty="0"/>
              <a:t>that </a:t>
            </a:r>
            <a:r>
              <a:rPr lang="en-GB" dirty="0" smtClean="0"/>
              <a:t>forms </a:t>
            </a:r>
            <a:r>
              <a:rPr lang="en-GB" dirty="0" err="1" smtClean="0"/>
              <a:t>shelflike</a:t>
            </a:r>
            <a:r>
              <a:rPr lang="en-GB" dirty="0" smtClean="0"/>
              <a:t> </a:t>
            </a:r>
            <a:r>
              <a:rPr lang="en-GB" dirty="0"/>
              <a:t>projections, called </a:t>
            </a:r>
            <a:r>
              <a:rPr lang="en-GB" i="1" dirty="0" smtClean="0">
                <a:solidFill>
                  <a:srgbClr val="FF0000"/>
                </a:solidFill>
              </a:rPr>
              <a:t>cristae</a:t>
            </a:r>
            <a:r>
              <a:rPr lang="en-GB" i="1" dirty="0" smtClean="0"/>
              <a:t>. </a:t>
            </a:r>
            <a:r>
              <a:rPr lang="en-GB" dirty="0" smtClean="0"/>
              <a:t>The narrow space </a:t>
            </a:r>
            <a:r>
              <a:rPr lang="en-GB" dirty="0"/>
              <a:t>between the outer and inner membranes </a:t>
            </a:r>
            <a:r>
              <a:rPr lang="en-GB" dirty="0" smtClean="0"/>
              <a:t>is called </a:t>
            </a:r>
            <a:r>
              <a:rPr lang="en-GB" dirty="0"/>
              <a:t>the </a:t>
            </a:r>
            <a:r>
              <a:rPr lang="en-GB" i="1" dirty="0">
                <a:solidFill>
                  <a:srgbClr val="FF0000"/>
                </a:solidFill>
              </a:rPr>
              <a:t>intermembrane space</a:t>
            </a:r>
            <a:r>
              <a:rPr lang="en-GB" i="1" dirty="0"/>
              <a:t>, </a:t>
            </a:r>
            <a:r>
              <a:rPr lang="en-GB" dirty="0"/>
              <a:t>whereas the large </a:t>
            </a:r>
            <a:r>
              <a:rPr lang="en-GB" dirty="0" smtClean="0"/>
              <a:t>space enclosed </a:t>
            </a:r>
            <a:r>
              <a:rPr lang="en-GB" dirty="0"/>
              <a:t>by the inner membrane is termed the </a:t>
            </a:r>
            <a:r>
              <a:rPr lang="en-GB" i="1" dirty="0" smtClean="0">
                <a:solidFill>
                  <a:srgbClr val="FF0000"/>
                </a:solidFill>
              </a:rPr>
              <a:t>matrix space</a:t>
            </a:r>
            <a:r>
              <a:rPr lang="en-GB" i="1" dirty="0"/>
              <a:t>. </a:t>
            </a:r>
            <a:r>
              <a:rPr lang="en-GB" dirty="0" smtClean="0"/>
              <a:t>The inner membrane contains  respiratory </a:t>
            </a:r>
            <a:r>
              <a:rPr lang="en-GB" dirty="0"/>
              <a:t>chain enzymes and </a:t>
            </a:r>
            <a:r>
              <a:rPr lang="en-GB" dirty="0" smtClean="0"/>
              <a:t>transport proteins </a:t>
            </a:r>
            <a:r>
              <a:rPr lang="en-GB" dirty="0"/>
              <a:t>needed for the synthesis of ATP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Mitochondria contain their own DNA and </a:t>
            </a:r>
            <a:r>
              <a:rPr lang="en-GB" dirty="0" smtClean="0"/>
              <a:t>ribosomes and </a:t>
            </a:r>
            <a:r>
              <a:rPr lang="en-GB" dirty="0"/>
              <a:t>are self-replicating. The DNA is found in </a:t>
            </a:r>
            <a:r>
              <a:rPr lang="en-GB" dirty="0" smtClean="0"/>
              <a:t>the mitochondrial </a:t>
            </a:r>
            <a:r>
              <a:rPr lang="en-GB" dirty="0"/>
              <a:t>matrix and is distinct from the </a:t>
            </a:r>
            <a:r>
              <a:rPr lang="en-GB" dirty="0" smtClean="0"/>
              <a:t>chromosomal DNA </a:t>
            </a:r>
            <a:r>
              <a:rPr lang="en-GB" dirty="0"/>
              <a:t>found in the nucleus</a:t>
            </a:r>
            <a:r>
              <a:rPr lang="en-GB" dirty="0" smtClean="0"/>
              <a:t>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63552" y="-28511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Mitochondria </a:t>
            </a:r>
            <a:r>
              <a:rPr lang="en-GB" b="1" dirty="0" smtClean="0">
                <a:solidFill>
                  <a:srgbClr val="C00000"/>
                </a:solidFill>
              </a:rPr>
              <a:t> structure and function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268760"/>
            <a:ext cx="415178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5445224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mitochondria are literally the “power plants” of </a:t>
            </a:r>
            <a:r>
              <a:rPr lang="en-GB" dirty="0" smtClean="0"/>
              <a:t>the cell </a:t>
            </a:r>
            <a:r>
              <a:rPr lang="en-GB" dirty="0"/>
              <a:t>because they transform organic compounds </a:t>
            </a:r>
            <a:r>
              <a:rPr lang="en-GB" dirty="0" smtClean="0"/>
              <a:t>into energy. </a:t>
            </a:r>
            <a:r>
              <a:rPr lang="en-GB" dirty="0"/>
              <a:t>They do </a:t>
            </a:r>
            <a:r>
              <a:rPr lang="en-GB" dirty="0" smtClean="0"/>
              <a:t>not make </a:t>
            </a:r>
            <a:r>
              <a:rPr lang="en-GB" dirty="0"/>
              <a:t>energy, but extract it from organic </a:t>
            </a:r>
            <a:r>
              <a:rPr lang="en-GB" dirty="0" smtClean="0"/>
              <a:t>compounds. Much of this </a:t>
            </a:r>
            <a:r>
              <a:rPr lang="en-GB" dirty="0"/>
              <a:t>energy is stored in the high-energy phosphate </a:t>
            </a:r>
            <a:r>
              <a:rPr lang="en-GB" dirty="0" smtClean="0"/>
              <a:t>bonds of compounds </a:t>
            </a:r>
            <a:r>
              <a:rPr lang="en-GB" dirty="0"/>
              <a:t>such as adenosine triphosphate (ATP) </a:t>
            </a:r>
            <a:r>
              <a:rPr lang="en-GB" dirty="0" smtClean="0"/>
              <a:t>that power </a:t>
            </a:r>
            <a:r>
              <a:rPr lang="en-GB" dirty="0"/>
              <a:t>the various cellular </a:t>
            </a:r>
            <a:r>
              <a:rPr lang="en-GB" dirty="0" smtClean="0"/>
              <a:t>activities.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Mitochondrial DNA directs </a:t>
            </a:r>
            <a:r>
              <a:rPr lang="en-GB" dirty="0"/>
              <a:t>the synthesis of 13 of the proteins required </a:t>
            </a:r>
            <a:r>
              <a:rPr lang="en-GB" dirty="0" smtClean="0"/>
              <a:t>for mitochondrial function.</a:t>
            </a:r>
            <a:endParaRPr lang="en-GB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5720" y="-35834"/>
            <a:ext cx="5616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Mitochondria F</a:t>
            </a:r>
            <a:r>
              <a:rPr lang="en-GB" b="1" dirty="0" smtClean="0">
                <a:solidFill>
                  <a:srgbClr val="C00000"/>
                </a:solidFill>
              </a:rPr>
              <a:t>unction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9696" y="-387424"/>
            <a:ext cx="5617840" cy="1325563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Mitochondrial </a:t>
            </a:r>
            <a:r>
              <a:rPr lang="en-GB" dirty="0">
                <a:solidFill>
                  <a:srgbClr val="C00000"/>
                </a:solidFill>
              </a:rPr>
              <a:t>diseases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21296"/>
            <a:ext cx="12072664" cy="6336704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Mitochondrial diseases are sometimes </a:t>
            </a:r>
            <a:r>
              <a:rPr lang="en-GB" dirty="0" smtClean="0"/>
              <a:t>caused </a:t>
            </a:r>
            <a:r>
              <a:rPr lang="en-GB" dirty="0"/>
              <a:t>by </a:t>
            </a:r>
            <a:r>
              <a:rPr lang="en-GB" dirty="0">
                <a:solidFill>
                  <a:srgbClr val="0070C0"/>
                </a:solidFill>
              </a:rPr>
              <a:t>mutations in the mitochondrial DNA </a:t>
            </a:r>
            <a:r>
              <a:rPr lang="en-GB" dirty="0"/>
              <a:t>that affect mitochondrial function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Other mitochondrial diseases are caused by </a:t>
            </a:r>
            <a:r>
              <a:rPr lang="en-GB" dirty="0">
                <a:solidFill>
                  <a:srgbClr val="0070C0"/>
                </a:solidFill>
              </a:rPr>
              <a:t>mutations in genes of the nuclear DNA</a:t>
            </a:r>
            <a:r>
              <a:rPr lang="en-GB" dirty="0"/>
              <a:t>, whose gene products are imported into the mitochondria (mitochondrial proteins) as well as acquired mitochondrial conditions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Examples of mitochondrial diseases include: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Mitochondrial myopathy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Diabetes mellitus and deafness (DAD)</a:t>
            </a:r>
          </a:p>
          <a:p>
            <a:pPr lvl="1" algn="just"/>
            <a:r>
              <a:rPr lang="en-GB" sz="2800" dirty="0"/>
              <a:t>this combination at an early age can be due to mitochondrial disease</a:t>
            </a:r>
          </a:p>
          <a:p>
            <a:pPr lvl="1" algn="just"/>
            <a:r>
              <a:rPr lang="en-GB" sz="2800" dirty="0"/>
              <a:t>Diabetes mellitus and deafness can be found together for other reasons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err="1">
                <a:solidFill>
                  <a:srgbClr val="0070C0"/>
                </a:solidFill>
              </a:rPr>
              <a:t>Leber's</a:t>
            </a:r>
            <a:r>
              <a:rPr lang="en-GB" dirty="0">
                <a:solidFill>
                  <a:srgbClr val="0070C0"/>
                </a:solidFill>
              </a:rPr>
              <a:t> hereditary optic neuropathy (LHON)</a:t>
            </a:r>
          </a:p>
          <a:p>
            <a:pPr lvl="1" algn="just"/>
            <a:r>
              <a:rPr lang="en-GB" sz="2800" dirty="0"/>
              <a:t>visual loss beginning in young adulthood</a:t>
            </a:r>
          </a:p>
          <a:p>
            <a:pPr lvl="1" algn="just"/>
            <a:r>
              <a:rPr lang="en-GB" sz="2800" dirty="0"/>
              <a:t>eye disorder characterized by progressive loss of central vision due </a:t>
            </a:r>
            <a:r>
              <a:rPr lang="en-GB" sz="2800" dirty="0" smtClean="0"/>
              <a:t>to degeneration </a:t>
            </a:r>
            <a:r>
              <a:rPr lang="en-GB" sz="2800" dirty="0"/>
              <a:t>of the optic nerves and </a:t>
            </a:r>
            <a:r>
              <a:rPr lang="en-GB" sz="2800" dirty="0" smtClean="0"/>
              <a:t>retina</a:t>
            </a:r>
            <a:endParaRPr lang="en-GB" sz="2800" dirty="0"/>
          </a:p>
          <a:p>
            <a:pPr marL="0" indent="0" algn="just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9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3432" y="-243408"/>
            <a:ext cx="10404648" cy="1082501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C00000"/>
                </a:solidFill>
              </a:rPr>
              <a:t>Functional components of the cell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12192000" cy="6093296"/>
          </a:xfrm>
        </p:spPr>
        <p:txBody>
          <a:bodyPr>
            <a:noAutofit/>
          </a:bodyPr>
          <a:lstStyle/>
          <a:p>
            <a:pPr algn="just"/>
            <a:r>
              <a:rPr lang="en-GB" sz="3200" dirty="0"/>
              <a:t>Cells are the smallest functional unit of </a:t>
            </a:r>
            <a:r>
              <a:rPr lang="en-GB" sz="3200" dirty="0" smtClean="0"/>
              <a:t>the body</a:t>
            </a:r>
            <a:r>
              <a:rPr lang="en-GB" sz="3200" dirty="0"/>
              <a:t>. They contain structures that are </a:t>
            </a:r>
            <a:r>
              <a:rPr lang="en-GB" sz="3200" dirty="0" smtClean="0"/>
              <a:t>strikingly similar </a:t>
            </a:r>
            <a:r>
              <a:rPr lang="en-GB" sz="3200" dirty="0"/>
              <a:t>to those needed to maintain total </a:t>
            </a:r>
            <a:r>
              <a:rPr lang="en-GB" sz="3200" dirty="0" smtClean="0"/>
              <a:t>body function. There are </a:t>
            </a:r>
            <a:r>
              <a:rPr lang="en-GB" sz="3200" dirty="0"/>
              <a:t>three major components of the </a:t>
            </a:r>
            <a:r>
              <a:rPr lang="en-GB" sz="3200" dirty="0" smtClean="0"/>
              <a:t>eukaryotic cell:</a:t>
            </a:r>
          </a:p>
          <a:p>
            <a:pPr algn="just"/>
            <a:r>
              <a:rPr lang="en-GB" sz="3200" dirty="0" smtClean="0"/>
              <a:t>1- Cell (Plasma) membrane</a:t>
            </a:r>
          </a:p>
          <a:p>
            <a:pPr algn="just"/>
            <a:r>
              <a:rPr lang="en-GB" sz="3200" dirty="0" smtClean="0"/>
              <a:t>2-Nucleus</a:t>
            </a:r>
          </a:p>
          <a:p>
            <a:pPr algn="just"/>
            <a:r>
              <a:rPr lang="en-GB" sz="3200" dirty="0" smtClean="0"/>
              <a:t>3-Cytoplasm: </a:t>
            </a:r>
            <a:r>
              <a:rPr lang="en-GB" sz="3200" dirty="0"/>
              <a:t>The bulk of the cytoplasm is water, in </a:t>
            </a:r>
            <a:r>
              <a:rPr lang="en-GB" sz="3200" dirty="0" smtClean="0"/>
              <a:t>which inorganic </a:t>
            </a:r>
            <a:r>
              <a:rPr lang="en-GB" sz="3200" dirty="0"/>
              <a:t>and organic chemicals are dissolved. This </a:t>
            </a:r>
            <a:r>
              <a:rPr lang="en-GB" sz="3200" dirty="0" smtClean="0"/>
              <a:t>fluid suspension </a:t>
            </a:r>
            <a:r>
              <a:rPr lang="en-GB" sz="3200" dirty="0"/>
              <a:t>is called the </a:t>
            </a:r>
            <a:r>
              <a:rPr lang="en-GB" sz="3200" i="1" dirty="0"/>
              <a:t>cytosol</a:t>
            </a:r>
            <a:r>
              <a:rPr lang="en-GB" sz="3200" dirty="0"/>
              <a:t>. The cytosol </a:t>
            </a:r>
            <a:r>
              <a:rPr lang="en-GB" sz="3200" dirty="0" smtClean="0"/>
              <a:t>contains membrane-enclosed </a:t>
            </a:r>
            <a:r>
              <a:rPr lang="en-GB" sz="3200" dirty="0"/>
              <a:t>compartments or organelles </a:t>
            </a:r>
            <a:r>
              <a:rPr lang="en-GB" sz="3200" dirty="0" smtClean="0"/>
              <a:t>that perform </a:t>
            </a:r>
            <a:r>
              <a:rPr lang="en-GB" sz="3200" dirty="0"/>
              <a:t>distinctive functions</a:t>
            </a:r>
            <a:r>
              <a:rPr lang="en-GB" sz="3200" dirty="0" smtClean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85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456" y="-171400"/>
            <a:ext cx="10369152" cy="1082501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Cell </a:t>
            </a:r>
            <a:r>
              <a:rPr lang="en-GB" sz="4800" dirty="0" smtClean="0">
                <a:solidFill>
                  <a:srgbClr val="C00000"/>
                </a:solidFill>
              </a:rPr>
              <a:t>membrane Structure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980728"/>
            <a:ext cx="10513168" cy="58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3246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A main </a:t>
            </a:r>
            <a:r>
              <a:rPr lang="en-GB" sz="2800" dirty="0" smtClean="0"/>
              <a:t>structural component </a:t>
            </a:r>
            <a:r>
              <a:rPr lang="en-GB" sz="2800" dirty="0"/>
              <a:t>of the </a:t>
            </a:r>
            <a:r>
              <a:rPr lang="en-GB" sz="2800" dirty="0" smtClean="0"/>
              <a:t>cell membrane </a:t>
            </a:r>
            <a:r>
              <a:rPr lang="en-GB" sz="2800" dirty="0"/>
              <a:t>is its </a:t>
            </a:r>
            <a:r>
              <a:rPr lang="en-GB" sz="2800" i="1" dirty="0">
                <a:solidFill>
                  <a:srgbClr val="FF0000"/>
                </a:solidFill>
              </a:rPr>
              <a:t>lipid </a:t>
            </a:r>
            <a:r>
              <a:rPr lang="en-GB" sz="2800" i="1" dirty="0" smtClean="0">
                <a:solidFill>
                  <a:srgbClr val="FF0000"/>
                </a:solidFill>
              </a:rPr>
              <a:t>bilayer</a:t>
            </a:r>
            <a:r>
              <a:rPr lang="en-GB" sz="2800" dirty="0" smtClean="0"/>
              <a:t>, </a:t>
            </a:r>
            <a:r>
              <a:rPr lang="en-GB" sz="2800" dirty="0"/>
              <a:t>that consists primarily of </a:t>
            </a:r>
            <a:r>
              <a:rPr lang="en-GB" sz="2800" dirty="0" smtClean="0"/>
              <a:t>phospholipids, with </a:t>
            </a:r>
            <a:r>
              <a:rPr lang="en-GB" sz="2800" dirty="0"/>
              <a:t>glycolipids and cholesterol</a:t>
            </a:r>
            <a:r>
              <a:rPr lang="en-GB" sz="2800" dirty="0" smtClean="0"/>
              <a:t>. </a:t>
            </a:r>
            <a:r>
              <a:rPr lang="en-GB" sz="2800" dirty="0"/>
              <a:t>P</a:t>
            </a:r>
            <a:r>
              <a:rPr lang="en-GB" sz="2800" dirty="0" smtClean="0"/>
              <a:t>hospholipids</a:t>
            </a:r>
            <a:r>
              <a:rPr lang="en-GB" sz="2800" dirty="0"/>
              <a:t>, compose of a </a:t>
            </a:r>
            <a:r>
              <a:rPr lang="en-GB" sz="2800" dirty="0" smtClean="0"/>
              <a:t>hydrophilic (water-soluble</a:t>
            </a:r>
            <a:r>
              <a:rPr lang="en-GB" sz="2800" dirty="0"/>
              <a:t>) head and a hydrophobic (</a:t>
            </a:r>
            <a:r>
              <a:rPr lang="en-GB" sz="2800" dirty="0" smtClean="0"/>
              <a:t>water-insoluble) tail</a:t>
            </a:r>
            <a:r>
              <a:rPr lang="en-GB" sz="2800" dirty="0"/>
              <a:t>. </a:t>
            </a:r>
            <a:r>
              <a:rPr lang="en-GB" sz="2800" dirty="0" smtClean="0"/>
              <a:t>The </a:t>
            </a:r>
            <a:r>
              <a:rPr lang="en-GB" sz="2800" i="1" dirty="0">
                <a:solidFill>
                  <a:srgbClr val="FF0000"/>
                </a:solidFill>
              </a:rPr>
              <a:t>integral proteins </a:t>
            </a:r>
            <a:r>
              <a:rPr lang="en-GB" sz="2800" dirty="0"/>
              <a:t>span the entire </a:t>
            </a:r>
            <a:r>
              <a:rPr lang="en-GB" sz="2800" dirty="0" smtClean="0"/>
              <a:t>lipid bilayer, and pass </a:t>
            </a:r>
            <a:r>
              <a:rPr lang="en-GB" sz="2800" dirty="0"/>
              <a:t>directly through </a:t>
            </a:r>
            <a:r>
              <a:rPr lang="en-GB" sz="2800" dirty="0" smtClean="0"/>
              <a:t>the membrane.  Also, there are </a:t>
            </a:r>
            <a:r>
              <a:rPr lang="en-GB" sz="2800" i="1" dirty="0" smtClean="0">
                <a:solidFill>
                  <a:srgbClr val="FF0000"/>
                </a:solidFill>
              </a:rPr>
              <a:t>transmembrane proteins</a:t>
            </a:r>
            <a:r>
              <a:rPr lang="en-GB" sz="2800" i="1" dirty="0" smtClean="0"/>
              <a:t>. </a:t>
            </a:r>
            <a:r>
              <a:rPr lang="en-GB" sz="2800" dirty="0"/>
              <a:t>Many integral transmembrane proteins </a:t>
            </a:r>
            <a:r>
              <a:rPr lang="en-GB" sz="2800" dirty="0" smtClean="0"/>
              <a:t>form the </a:t>
            </a:r>
            <a:r>
              <a:rPr lang="en-GB" sz="2800" dirty="0"/>
              <a:t>ion channels found on the cell surface.</a:t>
            </a:r>
            <a:r>
              <a:rPr lang="en-GB" sz="2800" i="1" dirty="0" smtClean="0"/>
              <a:t> </a:t>
            </a:r>
            <a:r>
              <a:rPr lang="en-GB" sz="2800" dirty="0"/>
              <a:t>Other proteins, called the </a:t>
            </a:r>
            <a:r>
              <a:rPr lang="en-GB" sz="2800" i="1" dirty="0">
                <a:solidFill>
                  <a:srgbClr val="FF0000"/>
                </a:solidFill>
              </a:rPr>
              <a:t>peripheral </a:t>
            </a:r>
            <a:r>
              <a:rPr lang="en-GB" sz="2800" i="1" dirty="0" smtClean="0">
                <a:solidFill>
                  <a:srgbClr val="FF0000"/>
                </a:solidFill>
              </a:rPr>
              <a:t>proteins</a:t>
            </a:r>
            <a:r>
              <a:rPr lang="en-GB" sz="2800" i="1" dirty="0" smtClean="0"/>
              <a:t>, </a:t>
            </a:r>
            <a:r>
              <a:rPr lang="en-GB" sz="2800" dirty="0" smtClean="0"/>
              <a:t>are </a:t>
            </a:r>
            <a:r>
              <a:rPr lang="en-GB" sz="2800" dirty="0"/>
              <a:t>bound to one or the other side of the membrane </a:t>
            </a:r>
            <a:r>
              <a:rPr lang="en-GB" sz="2800" dirty="0" smtClean="0"/>
              <a:t>and do </a:t>
            </a:r>
            <a:r>
              <a:rPr lang="en-GB" sz="2800" dirty="0"/>
              <a:t>not pass into the lipid bilayer</a:t>
            </a:r>
            <a:r>
              <a:rPr lang="en-GB" sz="2800" dirty="0" smtClean="0"/>
              <a:t>. </a:t>
            </a:r>
            <a:r>
              <a:rPr lang="en-GB" sz="2800" dirty="0"/>
              <a:t>Several peripheral proteins serve as </a:t>
            </a:r>
            <a:r>
              <a:rPr lang="en-GB" sz="2800" dirty="0" smtClean="0"/>
              <a:t>receptors or </a:t>
            </a:r>
            <a:r>
              <a:rPr lang="en-GB" sz="2800" dirty="0"/>
              <a:t>are involved in intracellular </a:t>
            </a:r>
            <a:r>
              <a:rPr lang="en-GB" sz="2800" dirty="0" err="1"/>
              <a:t>signaling</a:t>
            </a:r>
            <a:r>
              <a:rPr lang="en-GB" sz="2800" dirty="0"/>
              <a:t> systems</a:t>
            </a:r>
            <a:r>
              <a:rPr lang="en-GB" sz="2800" dirty="0" smtClean="0"/>
              <a:t>.</a:t>
            </a:r>
          </a:p>
          <a:p>
            <a:pPr algn="just"/>
            <a:r>
              <a:rPr lang="en-GB" sz="2800" dirty="0" smtClean="0"/>
              <a:t>The cell surface is surrounded by a layer, called the </a:t>
            </a:r>
            <a:r>
              <a:rPr lang="en-GB" sz="2800" i="1" dirty="0">
                <a:solidFill>
                  <a:srgbClr val="FF0000"/>
                </a:solidFill>
              </a:rPr>
              <a:t>cell coat </a:t>
            </a:r>
            <a:r>
              <a:rPr lang="en-GB" sz="2800" dirty="0">
                <a:solidFill>
                  <a:srgbClr val="FF0000"/>
                </a:solidFill>
              </a:rPr>
              <a:t>or </a:t>
            </a:r>
            <a:r>
              <a:rPr lang="en-GB" sz="2800" i="1" dirty="0" err="1" smtClean="0">
                <a:solidFill>
                  <a:srgbClr val="FF0000"/>
                </a:solidFill>
              </a:rPr>
              <a:t>glycocalyx</a:t>
            </a:r>
            <a:r>
              <a:rPr lang="en-GB" sz="2800" dirty="0" smtClean="0"/>
              <a:t>. It </a:t>
            </a:r>
            <a:r>
              <a:rPr lang="en-GB" sz="2800" dirty="0"/>
              <a:t>consists </a:t>
            </a:r>
            <a:r>
              <a:rPr lang="en-GB" sz="2800" dirty="0" smtClean="0"/>
              <a:t>of, </a:t>
            </a:r>
            <a:r>
              <a:rPr lang="en-GB" sz="2800" dirty="0"/>
              <a:t>complex carbohydrate </a:t>
            </a:r>
            <a:r>
              <a:rPr lang="en-GB" sz="2800" dirty="0" smtClean="0"/>
              <a:t>chains attached </a:t>
            </a:r>
            <a:r>
              <a:rPr lang="en-GB" sz="2800" dirty="0"/>
              <a:t>to protein molecules </a:t>
            </a:r>
            <a:r>
              <a:rPr lang="en-GB" sz="2800" dirty="0" smtClean="0"/>
              <a:t>and carbohydrate-binding </a:t>
            </a:r>
            <a:r>
              <a:rPr lang="en-GB" sz="2800" dirty="0"/>
              <a:t>proteins called lectins. The cell </a:t>
            </a:r>
            <a:r>
              <a:rPr lang="en-GB" sz="2800" dirty="0" smtClean="0"/>
              <a:t>coat participates </a:t>
            </a:r>
            <a:r>
              <a:rPr lang="en-GB" sz="2800" dirty="0"/>
              <a:t>in cell-to-cell recognition and adhesion. </a:t>
            </a:r>
            <a:r>
              <a:rPr lang="en-GB" sz="2800" dirty="0" smtClean="0"/>
              <a:t>It contains </a:t>
            </a:r>
            <a:r>
              <a:rPr lang="en-GB" sz="2800" dirty="0"/>
              <a:t>tissue transplant antigens that label cells as </a:t>
            </a:r>
            <a:r>
              <a:rPr lang="en-GB" sz="2800" dirty="0" smtClean="0"/>
              <a:t>self or </a:t>
            </a:r>
            <a:r>
              <a:rPr lang="en-GB" sz="2800" dirty="0" err="1"/>
              <a:t>nonself</a:t>
            </a:r>
            <a:r>
              <a:rPr lang="en-GB" sz="2800" dirty="0"/>
              <a:t>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99456" y="-459432"/>
            <a:ext cx="10369152" cy="1082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C00000"/>
                </a:solidFill>
              </a:rPr>
              <a:t>Cell membrane Structure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352" y="1556792"/>
            <a:ext cx="11928648" cy="3888432"/>
          </a:xfrm>
        </p:spPr>
        <p:txBody>
          <a:bodyPr>
            <a:noAutofit/>
          </a:bodyPr>
          <a:lstStyle/>
          <a:p>
            <a:pPr algn="just"/>
            <a:r>
              <a:rPr lang="en-GB" sz="3600" dirty="0" smtClean="0"/>
              <a:t>1- The </a:t>
            </a:r>
            <a:r>
              <a:rPr lang="en-GB" sz="3600" dirty="0"/>
              <a:t>cell membrane encloses the </a:t>
            </a:r>
            <a:r>
              <a:rPr lang="en-GB" sz="3600" dirty="0" smtClean="0"/>
              <a:t>cell. </a:t>
            </a:r>
          </a:p>
          <a:p>
            <a:pPr algn="just"/>
            <a:r>
              <a:rPr lang="en-GB" sz="3600" dirty="0" smtClean="0"/>
              <a:t>2- It </a:t>
            </a:r>
            <a:r>
              <a:rPr lang="en-GB" sz="3600" dirty="0"/>
              <a:t>acts as a semipermeable structure that </a:t>
            </a:r>
            <a:r>
              <a:rPr lang="en-GB" sz="3600" dirty="0" smtClean="0"/>
              <a:t>separates the </a:t>
            </a:r>
            <a:r>
              <a:rPr lang="en-GB" sz="3600" dirty="0"/>
              <a:t>intracellular and extracellular environments</a:t>
            </a:r>
            <a:r>
              <a:rPr lang="en-GB" sz="3600" dirty="0" smtClean="0"/>
              <a:t>.</a:t>
            </a:r>
          </a:p>
          <a:p>
            <a:pPr algn="just"/>
            <a:r>
              <a:rPr lang="en-GB" sz="3600" dirty="0" smtClean="0"/>
              <a:t>3- </a:t>
            </a:r>
            <a:r>
              <a:rPr lang="en-GB" sz="3600" dirty="0"/>
              <a:t>It </a:t>
            </a:r>
            <a:r>
              <a:rPr lang="en-GB" sz="3600" dirty="0" smtClean="0"/>
              <a:t>controls the </a:t>
            </a:r>
            <a:r>
              <a:rPr lang="en-GB" sz="3600" dirty="0"/>
              <a:t>transport of materials from the extracellular </a:t>
            </a:r>
            <a:r>
              <a:rPr lang="en-GB" sz="3600" dirty="0" smtClean="0"/>
              <a:t>fluids to </a:t>
            </a:r>
            <a:r>
              <a:rPr lang="en-GB" sz="3600" dirty="0"/>
              <a:t>the interior of the </a:t>
            </a:r>
            <a:r>
              <a:rPr lang="en-GB" sz="3600" dirty="0" smtClean="0"/>
              <a:t>cell.</a:t>
            </a:r>
          </a:p>
          <a:p>
            <a:pPr algn="just"/>
            <a:r>
              <a:rPr lang="en-GB" sz="3600" dirty="0" smtClean="0"/>
              <a:t> 4- It maintains the </a:t>
            </a:r>
            <a:r>
              <a:rPr lang="en-GB" sz="3600" dirty="0"/>
              <a:t>electrical </a:t>
            </a:r>
            <a:r>
              <a:rPr lang="en-GB" sz="3600" dirty="0" smtClean="0"/>
              <a:t>activities that power cell </a:t>
            </a:r>
            <a:r>
              <a:rPr lang="en-GB" sz="3600" dirty="0"/>
              <a:t>function</a:t>
            </a:r>
            <a:r>
              <a:rPr lang="en-GB" sz="3600" dirty="0" smtClean="0"/>
              <a:t>. </a:t>
            </a:r>
          </a:p>
          <a:p>
            <a:pPr algn="just"/>
            <a:r>
              <a:rPr lang="en-GB" sz="3600" dirty="0" smtClean="0"/>
              <a:t>5- It provides </a:t>
            </a:r>
            <a:r>
              <a:rPr lang="en-GB" sz="3600" dirty="0"/>
              <a:t>receptors </a:t>
            </a:r>
            <a:r>
              <a:rPr lang="en-GB" sz="3600" dirty="0" smtClean="0"/>
              <a:t>for hormones </a:t>
            </a:r>
            <a:r>
              <a:rPr lang="en-GB" sz="3600" dirty="0"/>
              <a:t>and other biologically active </a:t>
            </a:r>
            <a:r>
              <a:rPr lang="en-GB" sz="3600" dirty="0" smtClean="0"/>
              <a:t>substances.</a:t>
            </a:r>
            <a:endParaRPr lang="en-GB" sz="3600" dirty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703512" y="0"/>
            <a:ext cx="9144000" cy="1082501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Cell </a:t>
            </a:r>
            <a:r>
              <a:rPr lang="en-GB" sz="4800" dirty="0" smtClean="0">
                <a:solidFill>
                  <a:srgbClr val="C00000"/>
                </a:solidFill>
              </a:rPr>
              <a:t>membrane Function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1"/>
            <a:ext cx="12047984" cy="90872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Diseases associated with Cell </a:t>
            </a:r>
            <a:r>
              <a:rPr lang="en-GB" dirty="0">
                <a:solidFill>
                  <a:srgbClr val="C00000"/>
                </a:solidFill>
              </a:rPr>
              <a:t>Membrane </a:t>
            </a:r>
            <a:r>
              <a:rPr lang="en-GB" dirty="0" smtClean="0">
                <a:solidFill>
                  <a:srgbClr val="C00000"/>
                </a:solidFill>
              </a:rPr>
              <a:t>Disorders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12192000" cy="6093296"/>
          </a:xfrm>
        </p:spPr>
        <p:txBody>
          <a:bodyPr>
            <a:noAutofit/>
          </a:bodyPr>
          <a:lstStyle/>
          <a:p>
            <a:pPr algn="just"/>
            <a:r>
              <a:rPr lang="en-GB" sz="3200" dirty="0" smtClean="0"/>
              <a:t>Membrane </a:t>
            </a:r>
            <a:r>
              <a:rPr lang="en-GB" sz="3200" dirty="0"/>
              <a:t>Structural </a:t>
            </a:r>
            <a:r>
              <a:rPr lang="en-GB" sz="3200" dirty="0" smtClean="0"/>
              <a:t>Defects in human RBC </a:t>
            </a:r>
          </a:p>
          <a:p>
            <a:pPr marL="0" indent="0" algn="just">
              <a:buNone/>
            </a:pPr>
            <a:r>
              <a:rPr lang="en-GB" dirty="0" smtClean="0"/>
              <a:t>1-Hereditary </a:t>
            </a:r>
            <a:r>
              <a:rPr lang="en-GB" dirty="0" err="1"/>
              <a:t>Ovalocytosis</a:t>
            </a:r>
            <a:r>
              <a:rPr lang="en-GB" dirty="0"/>
              <a:t>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2-Hereditary </a:t>
            </a:r>
            <a:r>
              <a:rPr lang="en-GB" dirty="0"/>
              <a:t>Spherocytosis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3-Hereditary </a:t>
            </a:r>
            <a:r>
              <a:rPr lang="en-GB" dirty="0" err="1" smtClean="0"/>
              <a:t>Elliptocytosis</a:t>
            </a:r>
            <a:endParaRPr lang="en-GB" dirty="0" smtClean="0"/>
          </a:p>
          <a:p>
            <a:pPr algn="just"/>
            <a:r>
              <a:rPr lang="en-GB" sz="3200" dirty="0"/>
              <a:t>Membrane Permeability Defects in human </a:t>
            </a:r>
            <a:r>
              <a:rPr lang="en-GB" sz="3200" dirty="0" smtClean="0"/>
              <a:t>RBC </a:t>
            </a:r>
          </a:p>
          <a:p>
            <a:pPr marL="0" indent="0" algn="just">
              <a:buNone/>
            </a:pPr>
            <a:r>
              <a:rPr lang="en-GB" dirty="0"/>
              <a:t>1-Hereditary </a:t>
            </a:r>
            <a:r>
              <a:rPr lang="en-GB" dirty="0" err="1"/>
              <a:t>Xerocytosis</a:t>
            </a:r>
            <a:r>
              <a:rPr lang="en-GB" dirty="0"/>
              <a:t> </a:t>
            </a:r>
          </a:p>
          <a:p>
            <a:pPr marL="0" indent="0" algn="just">
              <a:buNone/>
            </a:pPr>
            <a:r>
              <a:rPr lang="en-GB" dirty="0"/>
              <a:t>2-Hereditary </a:t>
            </a:r>
            <a:r>
              <a:rPr lang="en-GB" dirty="0" err="1" smtClean="0"/>
              <a:t>Hydrocytosis</a:t>
            </a:r>
            <a:endParaRPr lang="en-GB" sz="3200" dirty="0" smtClean="0"/>
          </a:p>
          <a:p>
            <a:pPr algn="just"/>
            <a:r>
              <a:rPr lang="en-GB" sz="3200" dirty="0" smtClean="0"/>
              <a:t>Also, Alzheimer's </a:t>
            </a:r>
            <a:r>
              <a:rPr lang="en-GB" sz="3200" dirty="0"/>
              <a:t>disease as a disorder of the plasma </a:t>
            </a:r>
            <a:r>
              <a:rPr lang="en-GB" sz="3200" dirty="0" smtClean="0"/>
              <a:t>membrane</a:t>
            </a:r>
          </a:p>
          <a:p>
            <a:pPr marL="0" indent="0" algn="just">
              <a:buNone/>
            </a:pPr>
            <a:r>
              <a:rPr lang="en-GB" dirty="0"/>
              <a:t>Depending on the </a:t>
            </a:r>
            <a:r>
              <a:rPr lang="en-GB" dirty="0" smtClean="0"/>
              <a:t>molecular pathways </a:t>
            </a:r>
            <a:r>
              <a:rPr lang="en-GB" dirty="0"/>
              <a:t>and biological signals utilized, the plasma membrane can be the source of both beneﬁcial and detrimental signals to further modulate </a:t>
            </a:r>
            <a:r>
              <a:rPr lang="en-GB" dirty="0" err="1"/>
              <a:t>amyloidogenic</a:t>
            </a:r>
            <a:r>
              <a:rPr lang="en-GB" dirty="0"/>
              <a:t>, inﬂammatory or neurotrophic aspects of the Alzheimer’s disease process.</a:t>
            </a:r>
          </a:p>
          <a:p>
            <a:pPr marL="0" indent="0" algn="just">
              <a:buNone/>
            </a:pPr>
            <a:r>
              <a:rPr lang="en-GB" sz="3200" dirty="0"/>
              <a:t/>
            </a:r>
            <a:br>
              <a:rPr lang="en-GB" sz="3200" dirty="0"/>
            </a:br>
            <a:endParaRPr lang="en-GB" sz="3200" dirty="0" smtClean="0"/>
          </a:p>
          <a:p>
            <a:pPr marL="0" indent="0" algn="just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7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9898" y="476672"/>
            <a:ext cx="7176120" cy="6381328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The nucleus is the control </a:t>
            </a:r>
            <a:r>
              <a:rPr lang="en-GB" dirty="0" err="1"/>
              <a:t>center</a:t>
            </a:r>
            <a:r>
              <a:rPr lang="en-GB" dirty="0"/>
              <a:t> for the cell. </a:t>
            </a:r>
            <a:r>
              <a:rPr lang="en-GB" dirty="0" smtClean="0"/>
              <a:t>It also </a:t>
            </a:r>
            <a:r>
              <a:rPr lang="en-GB" dirty="0"/>
              <a:t>contains most of </a:t>
            </a:r>
            <a:r>
              <a:rPr lang="en-GB" dirty="0" smtClean="0"/>
              <a:t>the hereditary material.</a:t>
            </a:r>
          </a:p>
          <a:p>
            <a:pPr algn="just"/>
            <a:r>
              <a:rPr lang="en-GB" dirty="0"/>
              <a:t>It is enclosed in a </a:t>
            </a:r>
            <a:r>
              <a:rPr lang="en-GB" i="1" dirty="0">
                <a:solidFill>
                  <a:srgbClr val="FF0000"/>
                </a:solidFill>
              </a:rPr>
              <a:t>nuclear envelope </a:t>
            </a:r>
            <a:r>
              <a:rPr lang="en-GB" dirty="0" smtClean="0"/>
              <a:t>and </a:t>
            </a:r>
            <a:r>
              <a:rPr lang="en-GB" dirty="0"/>
              <a:t>contains </a:t>
            </a:r>
            <a:r>
              <a:rPr lang="en-GB" i="1" dirty="0">
                <a:solidFill>
                  <a:srgbClr val="FF0000"/>
                </a:solidFill>
              </a:rPr>
              <a:t>chromatin</a:t>
            </a:r>
            <a:r>
              <a:rPr lang="en-GB" dirty="0"/>
              <a:t>, the genetic material of the </a:t>
            </a:r>
            <a:r>
              <a:rPr lang="en-GB" dirty="0" smtClean="0"/>
              <a:t>nucleus, and </a:t>
            </a:r>
            <a:r>
              <a:rPr lang="en-GB" dirty="0"/>
              <a:t>a distinct region called the </a:t>
            </a:r>
            <a:r>
              <a:rPr lang="en-GB" i="1" dirty="0">
                <a:solidFill>
                  <a:srgbClr val="FF0000"/>
                </a:solidFill>
              </a:rPr>
              <a:t>nucleolus</a:t>
            </a:r>
            <a:r>
              <a:rPr lang="en-GB" i="1" dirty="0" smtClean="0"/>
              <a:t>. </a:t>
            </a:r>
            <a:r>
              <a:rPr lang="en-GB" dirty="0"/>
              <a:t>The complex structure of DNA and </a:t>
            </a:r>
            <a:r>
              <a:rPr lang="en-GB" dirty="0" smtClean="0"/>
              <a:t>DNA-associated proteins </a:t>
            </a:r>
            <a:r>
              <a:rPr lang="en-GB" dirty="0"/>
              <a:t>dispersed in the nuclear matrix (</a:t>
            </a:r>
            <a:r>
              <a:rPr lang="en-GB" dirty="0" smtClean="0"/>
              <a:t>chromatin)</a:t>
            </a:r>
            <a:r>
              <a:rPr lang="en-GB" i="1" dirty="0" smtClean="0"/>
              <a:t>.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nuclear </a:t>
            </a:r>
            <a:r>
              <a:rPr lang="en-GB" dirty="0" smtClean="0"/>
              <a:t>envelope is formed </a:t>
            </a:r>
            <a:r>
              <a:rPr lang="en-GB" dirty="0"/>
              <a:t>by an inner and outer nuclear </a:t>
            </a:r>
            <a:r>
              <a:rPr lang="en-GB" dirty="0" smtClean="0"/>
              <a:t>membrane. The </a:t>
            </a:r>
            <a:r>
              <a:rPr lang="en-GB" dirty="0"/>
              <a:t>double-membrane </a:t>
            </a:r>
            <a:r>
              <a:rPr lang="en-GB" dirty="0" smtClean="0"/>
              <a:t>envelope is </a:t>
            </a:r>
            <a:r>
              <a:rPr lang="en-GB" dirty="0"/>
              <a:t>penetrated by pores in which nuclear </a:t>
            </a:r>
            <a:r>
              <a:rPr lang="en-GB" dirty="0" smtClean="0"/>
              <a:t>pore complexes are </a:t>
            </a:r>
            <a:r>
              <a:rPr lang="en-GB" dirty="0"/>
              <a:t>positioned and continuous with the rough </a:t>
            </a:r>
            <a:r>
              <a:rPr lang="en-GB" dirty="0" smtClean="0"/>
              <a:t>endoplasmic reticulum</a:t>
            </a:r>
            <a:r>
              <a:rPr lang="en-GB" dirty="0"/>
              <a:t>. The </a:t>
            </a:r>
            <a:r>
              <a:rPr lang="en-GB" i="1" dirty="0">
                <a:solidFill>
                  <a:srgbClr val="FF0000"/>
                </a:solidFill>
              </a:rPr>
              <a:t>nuclear lamina </a:t>
            </a:r>
            <a:r>
              <a:rPr lang="en-GB" dirty="0"/>
              <a:t>on the surface of the </a:t>
            </a:r>
            <a:r>
              <a:rPr lang="en-GB" dirty="0" smtClean="0"/>
              <a:t>inner membrane </a:t>
            </a:r>
            <a:r>
              <a:rPr lang="en-GB" dirty="0"/>
              <a:t>bind to DNA and hold the chromosomes in place.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1199456" y="116632"/>
            <a:ext cx="993710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C00000"/>
                </a:solidFill>
              </a:rPr>
              <a:t>Nucleus Structure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412776"/>
            <a:ext cx="50878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7728" y="0"/>
            <a:ext cx="4392488" cy="876315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Nucleus Function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1124744"/>
            <a:ext cx="12072664" cy="5733255"/>
          </a:xfrm>
        </p:spPr>
        <p:txBody>
          <a:bodyPr>
            <a:noAutofit/>
          </a:bodyPr>
          <a:lstStyle/>
          <a:p>
            <a:pPr algn="just"/>
            <a:r>
              <a:rPr lang="en-GB" sz="3200" dirty="0"/>
              <a:t>The nucleus can be regarded as the control </a:t>
            </a:r>
            <a:r>
              <a:rPr lang="en-GB" sz="3200" dirty="0" err="1"/>
              <a:t>center</a:t>
            </a:r>
            <a:r>
              <a:rPr lang="en-GB" sz="3200" dirty="0"/>
              <a:t> for </a:t>
            </a:r>
            <a:r>
              <a:rPr lang="en-GB" sz="3200" dirty="0" smtClean="0"/>
              <a:t>the cell.</a:t>
            </a:r>
          </a:p>
          <a:p>
            <a:pPr algn="just"/>
            <a:r>
              <a:rPr lang="en-GB" sz="3200" dirty="0" smtClean="0"/>
              <a:t> </a:t>
            </a:r>
            <a:r>
              <a:rPr lang="en-GB" sz="3200" dirty="0"/>
              <a:t>It contains the deoxyribonucleic acid (DNA) that </a:t>
            </a:r>
            <a:r>
              <a:rPr lang="en-GB" sz="3200" dirty="0" smtClean="0"/>
              <a:t>is essential </a:t>
            </a:r>
            <a:r>
              <a:rPr lang="en-GB" sz="3200" dirty="0"/>
              <a:t>to the cell because its genes encode the </a:t>
            </a:r>
            <a:r>
              <a:rPr lang="en-GB" sz="3200" dirty="0" smtClean="0"/>
              <a:t>information necessary </a:t>
            </a:r>
            <a:r>
              <a:rPr lang="en-GB" sz="3200" dirty="0"/>
              <a:t>for the synthesis of proteins that the cell must </a:t>
            </a:r>
            <a:r>
              <a:rPr lang="en-GB" sz="3200" dirty="0" smtClean="0"/>
              <a:t>produce to </a:t>
            </a:r>
            <a:r>
              <a:rPr lang="en-GB" sz="3200" dirty="0"/>
              <a:t>stay alive. The genes also represent the </a:t>
            </a:r>
            <a:r>
              <a:rPr lang="en-GB" sz="3200" dirty="0" smtClean="0"/>
              <a:t>individual units </a:t>
            </a:r>
            <a:r>
              <a:rPr lang="en-GB" sz="3200" dirty="0"/>
              <a:t>of inheritance that transmit information from one </a:t>
            </a:r>
            <a:r>
              <a:rPr lang="en-GB" sz="3200" dirty="0" smtClean="0"/>
              <a:t>generation to </a:t>
            </a:r>
            <a:r>
              <a:rPr lang="en-GB" sz="3200" dirty="0"/>
              <a:t>another. </a:t>
            </a:r>
            <a:endParaRPr lang="en-GB" sz="3200" dirty="0" smtClean="0"/>
          </a:p>
          <a:p>
            <a:pPr algn="just"/>
            <a:r>
              <a:rPr lang="en-GB" sz="3200" dirty="0" smtClean="0"/>
              <a:t>The </a:t>
            </a:r>
            <a:r>
              <a:rPr lang="en-GB" sz="3200" dirty="0"/>
              <a:t>nucleus also is the site for the </a:t>
            </a:r>
            <a:r>
              <a:rPr lang="en-GB" sz="3200" dirty="0" smtClean="0"/>
              <a:t>synthesis of </a:t>
            </a:r>
            <a:r>
              <a:rPr lang="en-GB" sz="3200" dirty="0"/>
              <a:t>the three types </a:t>
            </a:r>
            <a:r>
              <a:rPr lang="en-GB" sz="3200" dirty="0" smtClean="0"/>
              <a:t>of ribonucleic </a:t>
            </a:r>
            <a:r>
              <a:rPr lang="en-GB" sz="3200" dirty="0"/>
              <a:t>acid (</a:t>
            </a:r>
            <a:r>
              <a:rPr lang="en-GB" sz="3200" dirty="0" smtClean="0"/>
              <a:t>messenger RNA</a:t>
            </a:r>
            <a:r>
              <a:rPr lang="en-GB" sz="3200" dirty="0"/>
              <a:t>, ribosomal RNA, and transfer RNA) that move </a:t>
            </a:r>
            <a:r>
              <a:rPr lang="en-GB" sz="3200" dirty="0" smtClean="0"/>
              <a:t>to the </a:t>
            </a:r>
            <a:r>
              <a:rPr lang="en-GB" sz="3200" dirty="0"/>
              <a:t>cytoplasm and carry out the actual synthesis </a:t>
            </a:r>
            <a:r>
              <a:rPr lang="en-GB" sz="3200" dirty="0" smtClean="0"/>
              <a:t>of proteins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6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5566</TotalTime>
  <Words>1743</Words>
  <Application>Microsoft Office PowerPoint</Application>
  <PresentationFormat>Grand écran</PresentationFormat>
  <Paragraphs>117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HDOfficeLightV0</vt:lpstr>
      <vt:lpstr>1_HDOfficeLightV0</vt:lpstr>
      <vt:lpstr>Thème Office</vt:lpstr>
      <vt:lpstr>Présentation PowerPoint</vt:lpstr>
      <vt:lpstr>What is molecular pathology?</vt:lpstr>
      <vt:lpstr>Functional components of the cell</vt:lpstr>
      <vt:lpstr>Cell membrane Structure</vt:lpstr>
      <vt:lpstr>Présentation PowerPoint</vt:lpstr>
      <vt:lpstr>Cell membrane Function</vt:lpstr>
      <vt:lpstr>Diseases associated with Cell Membrane Disorders</vt:lpstr>
      <vt:lpstr>Nucleus Structure</vt:lpstr>
      <vt:lpstr>Nucleus Function</vt:lpstr>
      <vt:lpstr>Mutations in nuclear lamina and DNA damage associated with a diverse set of diseases</vt:lpstr>
      <vt:lpstr>The Cytoplasm and Its Organelles</vt:lpstr>
      <vt:lpstr>Ribosomes structure and function</vt:lpstr>
      <vt:lpstr>Ribosomopathies: human disorders of ribosome dysfunction</vt:lpstr>
      <vt:lpstr>Endoplasmic reticulum structure</vt:lpstr>
      <vt:lpstr>Endoplasmic reticulum function</vt:lpstr>
      <vt:lpstr>Endoplasmic reticulum dysfunction</vt:lpstr>
      <vt:lpstr>Golgi apparatus structure and function</vt:lpstr>
      <vt:lpstr>Human Diseases Associated with Golgi Disorders</vt:lpstr>
      <vt:lpstr>Lysosomes structure and function</vt:lpstr>
      <vt:lpstr>Lysosomal storage diseases</vt:lpstr>
      <vt:lpstr>Présentation PowerPoint</vt:lpstr>
      <vt:lpstr>Présentation PowerPoint</vt:lpstr>
      <vt:lpstr>Mitochondrial diseases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Basis of Disease: Cell Injury</dc:title>
  <dc:creator>847223</dc:creator>
  <cp:lastModifiedBy>847223</cp:lastModifiedBy>
  <cp:revision>230</cp:revision>
  <dcterms:created xsi:type="dcterms:W3CDTF">2018-09-26T07:00:03Z</dcterms:created>
  <dcterms:modified xsi:type="dcterms:W3CDTF">2018-12-22T12:06:38Z</dcterms:modified>
</cp:coreProperties>
</file>